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27"/>
  </p:notesMasterIdLst>
  <p:sldIdLst>
    <p:sldId id="257" r:id="rId5"/>
    <p:sldId id="269" r:id="rId6"/>
    <p:sldId id="259" r:id="rId7"/>
    <p:sldId id="270" r:id="rId8"/>
    <p:sldId id="271" r:id="rId9"/>
    <p:sldId id="260" r:id="rId10"/>
    <p:sldId id="261" r:id="rId11"/>
    <p:sldId id="262" r:id="rId12"/>
    <p:sldId id="273" r:id="rId13"/>
    <p:sldId id="263" r:id="rId14"/>
    <p:sldId id="264" r:id="rId15"/>
    <p:sldId id="265" r:id="rId16"/>
    <p:sldId id="272" r:id="rId17"/>
    <p:sldId id="266" r:id="rId18"/>
    <p:sldId id="267" r:id="rId19"/>
    <p:sldId id="268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344529"/>
    <a:srgbClr val="2B3922"/>
    <a:srgbClr val="2E3722"/>
    <a:srgbClr val="FCF7F1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AB2A9-BE09-4703-8D70-0C75F1101B01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88EC5B-74E2-4017-B6B8-E15A7899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7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768B4D55-D1C3-44C8-AF90-BB9922391409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91B2-9F93-41A3-B584-D92657711F4C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29C9A50-3B20-477A-B438-7DA75E54B852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71E-F71F-41C8-8FB2-1CD477A77F59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CF4E1-5BA3-4B98-983C-04E1843BBA66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EDB3E-C18C-48C8-9E90-0DA5F51EAD96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D8B49-6C25-4EAD-8192-8AE101EC44B8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67ACC2E-A927-4F35-A525-58A67B4A729D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A8A0E3D-4901-424B-AE14-7BE172248052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91A63D5-8473-4B91-9422-D8A65621FB0B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arnikakapoor/diamond-price-predictio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Diamond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635820"/>
            <a:ext cx="4712868" cy="886908"/>
          </a:xfrm>
        </p:spPr>
        <p:txBody>
          <a:bodyPr>
            <a:normAutofit fontScale="925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Link : </a:t>
            </a:r>
            <a:r>
              <a:rPr lang="en-US" sz="1400" dirty="0">
                <a:solidFill>
                  <a:schemeClr val="tx1"/>
                </a:solidFill>
                <a:hlinkClick r:id="rId3"/>
              </a:rPr>
              <a:t>https://www.kaggle.com/karnikakapoor/diamond-price-prediction</a:t>
            </a:r>
            <a:endParaRPr lang="en-US" sz="1400" dirty="0">
              <a:solidFill>
                <a:schemeClr val="tx1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Dataset : diamonds.csv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4C1BD-9222-469B-B806-A22EA69B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7D9A2-7D30-4612-94D3-7603E0AE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F1F5-914F-4DFD-A163-F9D6BA003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965" y="642594"/>
            <a:ext cx="10058400" cy="1371600"/>
          </a:xfrm>
        </p:spPr>
        <p:txBody>
          <a:bodyPr/>
          <a:lstStyle/>
          <a:p>
            <a:r>
              <a:rPr lang="en-US" u="sng" dirty="0"/>
              <a:t>EDA</a:t>
            </a:r>
            <a:r>
              <a:rPr lang="en-US" dirty="0"/>
              <a:t> 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7F412-2970-4B5D-8D40-25C769D5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68FCD-F359-44B1-A480-34234588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55242-FFBC-49E0-B332-C236436B35DE}"/>
              </a:ext>
            </a:extLst>
          </p:cNvPr>
          <p:cNvSpPr txBox="1"/>
          <p:nvPr/>
        </p:nvSpPr>
        <p:spPr>
          <a:xfrm>
            <a:off x="484309" y="3476922"/>
            <a:ext cx="14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cut vs price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CE778-77D3-48A3-ACA0-19FA9B9D1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64" t="3806" r="1064" b="-478"/>
          <a:stretch/>
        </p:blipFill>
        <p:spPr>
          <a:xfrm>
            <a:off x="1955902" y="1855797"/>
            <a:ext cx="7032983" cy="3601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CA5AFD-E3B7-4006-9716-DBC7D43B4174}"/>
              </a:ext>
            </a:extLst>
          </p:cNvPr>
          <p:cNvSpPr txBox="1"/>
          <p:nvPr/>
        </p:nvSpPr>
        <p:spPr>
          <a:xfrm>
            <a:off x="9272904" y="1845707"/>
            <a:ext cx="232335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</a:rPr>
              <a:t>Cut type</a:t>
            </a:r>
            <a:r>
              <a:rPr lang="en-US" sz="1600" b="0" i="0" dirty="0">
                <a:effectLst/>
              </a:rPr>
              <a:t>- Even Ideal cut type diamonds are high in the dataset, it doesn't have high price in total.</a:t>
            </a:r>
          </a:p>
          <a:p>
            <a:r>
              <a:rPr lang="en-US" sz="1600" b="1" i="0" dirty="0">
                <a:effectLst/>
              </a:rPr>
              <a:t>Cut type</a:t>
            </a:r>
            <a:r>
              <a:rPr lang="en-US" sz="1600" b="0" i="0" dirty="0">
                <a:effectLst/>
              </a:rPr>
              <a:t>- Even Fair diamonds are least in the dataset, it secures 2nd position in total price distribution of cut category.</a:t>
            </a:r>
          </a:p>
          <a:p>
            <a:r>
              <a:rPr lang="en-US" sz="1600" b="1" i="0" dirty="0">
                <a:effectLst/>
              </a:rPr>
              <a:t>Cut type</a:t>
            </a:r>
            <a:r>
              <a:rPr lang="en-US" sz="1600" b="0" i="0" dirty="0">
                <a:effectLst/>
              </a:rPr>
              <a:t>- Premium cut type diamonds in the dataset have high price in total.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6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DBD7B-B90F-4E0E-8B36-969A8933E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9C99E-C04F-414E-BF82-0281DA0D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B1DE1-1726-4274-9659-CC46F9D61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49" y="851954"/>
            <a:ext cx="7021166" cy="3770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C9B082-9EAE-4054-82E0-1E3058D33F16}"/>
              </a:ext>
            </a:extLst>
          </p:cNvPr>
          <p:cNvSpPr txBox="1"/>
          <p:nvPr/>
        </p:nvSpPr>
        <p:spPr>
          <a:xfrm>
            <a:off x="569843" y="2651264"/>
            <a:ext cx="1749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c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olor vs 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EB69A-375D-4BCA-8205-9BBFE0A02DFC}"/>
              </a:ext>
            </a:extLst>
          </p:cNvPr>
          <p:cNvSpPr txBox="1"/>
          <p:nvPr/>
        </p:nvSpPr>
        <p:spPr>
          <a:xfrm>
            <a:off x="2425149" y="4957822"/>
            <a:ext cx="70211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</a:rPr>
              <a:t>Color type</a:t>
            </a:r>
            <a:r>
              <a:rPr lang="en-US" sz="1600" b="0" i="0" dirty="0">
                <a:effectLst/>
              </a:rPr>
              <a:t>- J type has least in number of diamonds in dataset, but it has high price in total price distribution.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</a:rPr>
              <a:t>Color type</a:t>
            </a:r>
            <a:r>
              <a:rPr lang="en-US" sz="1600" b="0" i="0" dirty="0">
                <a:effectLst/>
              </a:rPr>
              <a:t>- G type are maximum in number in dataset but it does not have high price in total price distribution in the dataset.</a:t>
            </a:r>
          </a:p>
        </p:txBody>
      </p:sp>
    </p:spTree>
    <p:extLst>
      <p:ext uri="{BB962C8B-B14F-4D97-AF65-F5344CB8AC3E}">
        <p14:creationId xmlns:p14="http://schemas.microsoft.com/office/powerpoint/2010/main" val="2838663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F76A45-6941-45CC-B160-69673ACCD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A4E69-5C02-4674-ABBB-48D9507A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EEDA6-8A92-43A4-8049-4C01542A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176" y="615473"/>
            <a:ext cx="7403752" cy="3983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422DC-F46A-4043-8640-6DEAF74E9554}"/>
              </a:ext>
            </a:extLst>
          </p:cNvPr>
          <p:cNvSpPr txBox="1"/>
          <p:nvPr/>
        </p:nvSpPr>
        <p:spPr>
          <a:xfrm>
            <a:off x="636104" y="2422322"/>
            <a:ext cx="1802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clarity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 vs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A6F82-1EE3-47AA-A59F-CA21967B374B}"/>
              </a:ext>
            </a:extLst>
          </p:cNvPr>
          <p:cNvSpPr txBox="1"/>
          <p:nvPr/>
        </p:nvSpPr>
        <p:spPr>
          <a:xfrm>
            <a:off x="2712175" y="4711601"/>
            <a:ext cx="74037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</a:rPr>
              <a:t>Clarity type</a:t>
            </a:r>
            <a:r>
              <a:rPr lang="en-US" sz="1600" b="0" i="0" dirty="0">
                <a:effectLst/>
              </a:rPr>
              <a:t>- L1 diamonds are least in number in the dataset but it considerably has high price in total price distribution of clarity type diamonds.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</a:rPr>
              <a:t>Clarity type</a:t>
            </a:r>
            <a:r>
              <a:rPr lang="en-US" sz="1600" b="0" i="0" dirty="0">
                <a:effectLst/>
              </a:rPr>
              <a:t>- Sl1 diamonds are maximum in the dataset but it doesn't have high price in total price distribution of clarity type diamonds.</a:t>
            </a:r>
          </a:p>
        </p:txBody>
      </p:sp>
    </p:spTree>
    <p:extLst>
      <p:ext uri="{BB962C8B-B14F-4D97-AF65-F5344CB8AC3E}">
        <p14:creationId xmlns:p14="http://schemas.microsoft.com/office/powerpoint/2010/main" val="419644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80AD2B-96D5-4734-8C64-52163FA19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DACE9-8E76-46C9-9424-C6A048D4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ADDB1-583A-4B5C-908E-A17FC217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25" y="669235"/>
            <a:ext cx="5233261" cy="2788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EC0B1B-2813-41AE-9D9D-3A7CE5A6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41" y="3611034"/>
            <a:ext cx="5226545" cy="2606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3A03F-1D16-4E02-A441-BC9189D2011C}"/>
              </a:ext>
            </a:extLst>
          </p:cNvPr>
          <p:cNvSpPr txBox="1"/>
          <p:nvPr/>
        </p:nvSpPr>
        <p:spPr>
          <a:xfrm>
            <a:off x="2659821" y="1878606"/>
            <a:ext cx="1656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carat vs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358A7-8DC2-4AA9-BCF0-EEB48B81D7B0}"/>
              </a:ext>
            </a:extLst>
          </p:cNvPr>
          <p:cNvSpPr txBox="1"/>
          <p:nvPr/>
        </p:nvSpPr>
        <p:spPr>
          <a:xfrm>
            <a:off x="2659821" y="4638371"/>
            <a:ext cx="1948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depth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 vs price</a:t>
            </a:r>
          </a:p>
        </p:txBody>
      </p:sp>
    </p:spTree>
    <p:extLst>
      <p:ext uri="{BB962C8B-B14F-4D97-AF65-F5344CB8AC3E}">
        <p14:creationId xmlns:p14="http://schemas.microsoft.com/office/powerpoint/2010/main" val="206933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9F42A-0239-42E1-A238-F71E2FD1A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15698-98E8-43D0-8AC0-127D89A2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7AEA0-11C9-4643-9586-B44873A00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606370"/>
            <a:ext cx="4423219" cy="261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6BA372-CD22-4B3D-B259-9EAB0E80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3637723"/>
            <a:ext cx="4423219" cy="2394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E006E9-CD2F-4576-B675-C94E0105DFE5}"/>
              </a:ext>
            </a:extLst>
          </p:cNvPr>
          <p:cNvSpPr txBox="1"/>
          <p:nvPr/>
        </p:nvSpPr>
        <p:spPr>
          <a:xfrm>
            <a:off x="2968487" y="1728658"/>
            <a:ext cx="1802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x vs 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81B94-5653-4C7E-A953-F37A3D3EA1AF}"/>
              </a:ext>
            </a:extLst>
          </p:cNvPr>
          <p:cNvSpPr txBox="1"/>
          <p:nvPr/>
        </p:nvSpPr>
        <p:spPr>
          <a:xfrm>
            <a:off x="2968487" y="4258327"/>
            <a:ext cx="1802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y 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vs price</a:t>
            </a:r>
          </a:p>
        </p:txBody>
      </p:sp>
    </p:spTree>
    <p:extLst>
      <p:ext uri="{BB962C8B-B14F-4D97-AF65-F5344CB8AC3E}">
        <p14:creationId xmlns:p14="http://schemas.microsoft.com/office/powerpoint/2010/main" val="3054556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CF5BB-E78E-4470-B286-CFD029E8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0248C-17E5-48FB-9437-32665DD3B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A8242-772D-4EC6-B9D1-DA784AB3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"/>
          <a:stretch/>
        </p:blipFill>
        <p:spPr>
          <a:xfrm>
            <a:off x="6032962" y="731228"/>
            <a:ext cx="5092238" cy="2760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77685-BDA6-47AE-97AD-339EC721C86C}"/>
              </a:ext>
            </a:extLst>
          </p:cNvPr>
          <p:cNvSpPr txBox="1"/>
          <p:nvPr/>
        </p:nvSpPr>
        <p:spPr>
          <a:xfrm>
            <a:off x="2902226" y="2080647"/>
            <a:ext cx="14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highlight>
                  <a:srgbClr val="FFFF00"/>
                </a:highlight>
                <a:latin typeface="Helvetica Neue"/>
              </a:rPr>
              <a:t>z </a:t>
            </a: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Helvetica Neue"/>
              </a:rPr>
              <a:t>vs 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E8D14-8FA9-4660-9E8A-02618038E282}"/>
              </a:ext>
            </a:extLst>
          </p:cNvPr>
          <p:cNvSpPr txBox="1"/>
          <p:nvPr/>
        </p:nvSpPr>
        <p:spPr>
          <a:xfrm>
            <a:off x="787400" y="4301829"/>
            <a:ext cx="106624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u="sng" dirty="0">
                <a:solidFill>
                  <a:srgbClr val="000000"/>
                </a:solidFill>
                <a:effectLst/>
              </a:rPr>
              <a:t>Takeaways from </a:t>
            </a:r>
            <a:r>
              <a:rPr lang="en-US" b="1" u="sng" dirty="0">
                <a:solidFill>
                  <a:srgbClr val="000000"/>
                </a:solidFill>
              </a:rPr>
              <a:t>plots</a:t>
            </a:r>
            <a:r>
              <a:rPr lang="en-US" b="1" i="0" u="sng" dirty="0">
                <a:solidFill>
                  <a:srgbClr val="000000"/>
                </a:solidFill>
                <a:effectLst/>
              </a:rPr>
              <a:t>:</a:t>
            </a:r>
          </a:p>
          <a:p>
            <a:pPr algn="just"/>
            <a:endParaRPr lang="en-US" b="1" i="0" u="sng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en-US" dirty="0"/>
              <a:t>T</a:t>
            </a:r>
            <a:r>
              <a:rPr lang="en-US" b="0" i="0" dirty="0">
                <a:effectLst/>
              </a:rPr>
              <a:t>here is some sought of good linear relationship between x,y,z,carat and price variables</a:t>
            </a:r>
          </a:p>
        </p:txBody>
      </p:sp>
    </p:spTree>
    <p:extLst>
      <p:ext uri="{BB962C8B-B14F-4D97-AF65-F5344CB8AC3E}">
        <p14:creationId xmlns:p14="http://schemas.microsoft.com/office/powerpoint/2010/main" val="300260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F6A8-6711-42E8-B1ED-7B7BF33F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457200"/>
            <a:ext cx="10058400" cy="166807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MODEL BUILDING 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MODEL 1 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58AB53-E5E0-4BD7-94A3-4E59E397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A2ADF-D12B-4395-A7D8-59E8902B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FBFC2-2486-401A-A012-38D3EA7A2E7C}"/>
              </a:ext>
            </a:extLst>
          </p:cNvPr>
          <p:cNvSpPr txBox="1"/>
          <p:nvPr/>
        </p:nvSpPr>
        <p:spPr>
          <a:xfrm>
            <a:off x="728869" y="2510744"/>
            <a:ext cx="367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F046-1DBD-4A76-8640-7D0DBAD29C49}"/>
              </a:ext>
            </a:extLst>
          </p:cNvPr>
          <p:cNvSpPr txBox="1"/>
          <p:nvPr/>
        </p:nvSpPr>
        <p:spPr>
          <a:xfrm>
            <a:off x="728869" y="3511041"/>
            <a:ext cx="356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Finding the optimum number of depth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D2A09E-9B79-48EA-A1B1-F57C191A8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938" y="2107096"/>
            <a:ext cx="7216193" cy="3564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9F935C-8C6C-4DE5-AD64-4E7CE4A37902}"/>
              </a:ext>
            </a:extLst>
          </p:cNvPr>
          <p:cNvSpPr txBox="1"/>
          <p:nvPr/>
        </p:nvSpPr>
        <p:spPr>
          <a:xfrm>
            <a:off x="728869" y="4465149"/>
            <a:ext cx="32070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000000"/>
                </a:solidFill>
                <a:effectLst/>
              </a:rPr>
              <a:t>Difference between train_mse and test_mse is minimum seen in depth </a:t>
            </a:r>
            <a:r>
              <a:rPr lang="en-US" dirty="0">
                <a:solidFill>
                  <a:srgbClr val="000000"/>
                </a:solidFill>
              </a:rPr>
              <a:t>6</a:t>
            </a:r>
            <a:r>
              <a:rPr lang="en-US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8042366-11A0-4B7C-A672-ACD792783539}"/>
              </a:ext>
            </a:extLst>
          </p:cNvPr>
          <p:cNvSpPr/>
          <p:nvPr/>
        </p:nvSpPr>
        <p:spPr>
          <a:xfrm>
            <a:off x="6453808" y="3345178"/>
            <a:ext cx="569844" cy="1889431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34A74-5633-450B-9179-63ED620ABAA1}"/>
              </a:ext>
            </a:extLst>
          </p:cNvPr>
          <p:cNvSpPr txBox="1"/>
          <p:nvPr/>
        </p:nvSpPr>
        <p:spPr>
          <a:xfrm>
            <a:off x="7043530" y="4157372"/>
            <a:ext cx="1444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highlight>
                  <a:srgbClr val="FF0000"/>
                </a:highlight>
              </a:rPr>
              <a:t>Minimum mse</a:t>
            </a:r>
          </a:p>
        </p:txBody>
      </p:sp>
    </p:spTree>
    <p:extLst>
      <p:ext uri="{BB962C8B-B14F-4D97-AF65-F5344CB8AC3E}">
        <p14:creationId xmlns:p14="http://schemas.microsoft.com/office/powerpoint/2010/main" val="3232009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A769DD-776D-41B4-A46F-04EE8EE0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B4B-34F1-40A6-A31E-8098ABA8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AD08C-9A14-4260-9265-65B3A3744B44}"/>
              </a:ext>
            </a:extLst>
          </p:cNvPr>
          <p:cNvSpPr txBox="1"/>
          <p:nvPr/>
        </p:nvSpPr>
        <p:spPr>
          <a:xfrm>
            <a:off x="622851" y="915265"/>
            <a:ext cx="29817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DECISION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E96B3-9993-4143-B50E-4F844BBC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1" y="1991180"/>
            <a:ext cx="6377953" cy="2673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A41F13-C126-400B-B4B0-43E5A178D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8" b="4215"/>
          <a:stretch/>
        </p:blipFill>
        <p:spPr>
          <a:xfrm>
            <a:off x="7139885" y="1421338"/>
            <a:ext cx="4429264" cy="32434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D0DCB3-6799-4BE5-9932-DC999B565ED7}"/>
              </a:ext>
            </a:extLst>
          </p:cNvPr>
          <p:cNvSpPr txBox="1"/>
          <p:nvPr/>
        </p:nvSpPr>
        <p:spPr>
          <a:xfrm>
            <a:off x="689113" y="5115340"/>
            <a:ext cx="567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RMSE OF TRAIN DATA: 1.0571141460751503e-14  </a:t>
            </a:r>
          </a:p>
          <a:p>
            <a:r>
              <a:rPr lang="en-US" b="1" i="1" dirty="0"/>
              <a:t>RMSE OF TEST DATA : 0.2007584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AB64510-64C2-4081-8575-4C170689D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92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8B41CE-A80F-4D14-82E6-C7403DD0E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6A3B3-4271-405A-8A07-2DE1A86D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3DBE2-630F-48CD-8870-A96089E5AC02}"/>
              </a:ext>
            </a:extLst>
          </p:cNvPr>
          <p:cNvSpPr txBox="1"/>
          <p:nvPr/>
        </p:nvSpPr>
        <p:spPr>
          <a:xfrm>
            <a:off x="569843" y="768626"/>
            <a:ext cx="333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2 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F54C8F-91F9-4888-BBC8-04981667E46F}"/>
              </a:ext>
            </a:extLst>
          </p:cNvPr>
          <p:cNvSpPr txBox="1"/>
          <p:nvPr/>
        </p:nvSpPr>
        <p:spPr>
          <a:xfrm>
            <a:off x="569843" y="1537252"/>
            <a:ext cx="3193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RANDOM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82672-7C97-4D85-8C95-8D0E9289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94" y="2244322"/>
            <a:ext cx="9077995" cy="3686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7B6F0B-2804-495A-8CBE-9823ACFF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617" y="1641677"/>
            <a:ext cx="5887272" cy="314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880292-0B34-4F0F-92F0-B73F8938EA41}"/>
              </a:ext>
            </a:extLst>
          </p:cNvPr>
          <p:cNvSpPr txBox="1"/>
          <p:nvPr/>
        </p:nvSpPr>
        <p:spPr>
          <a:xfrm>
            <a:off x="9650889" y="3764301"/>
            <a:ext cx="2276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RMSE OF RANDOM FOREST : 0.1978</a:t>
            </a:r>
          </a:p>
        </p:txBody>
      </p:sp>
    </p:spTree>
    <p:extLst>
      <p:ext uri="{BB962C8B-B14F-4D97-AF65-F5344CB8AC3E}">
        <p14:creationId xmlns:p14="http://schemas.microsoft.com/office/powerpoint/2010/main" val="1724455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CE3F48-73D7-4EE8-A879-3FE9B423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52839-11D6-463F-92A9-7767C3834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862B7-958A-4D4E-B0F1-EB7B9B2D9002}"/>
              </a:ext>
            </a:extLst>
          </p:cNvPr>
          <p:cNvSpPr txBox="1"/>
          <p:nvPr/>
        </p:nvSpPr>
        <p:spPr>
          <a:xfrm>
            <a:off x="596348" y="689113"/>
            <a:ext cx="3445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3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D39F6-EF79-487B-8F87-3B4A9C9E2F02}"/>
              </a:ext>
            </a:extLst>
          </p:cNvPr>
          <p:cNvSpPr txBox="1"/>
          <p:nvPr/>
        </p:nvSpPr>
        <p:spPr>
          <a:xfrm>
            <a:off x="596347" y="1537252"/>
            <a:ext cx="7977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RANDOM FOREST (USING GRID SEARCH)</a:t>
            </a:r>
            <a:r>
              <a:rPr lang="en-US" sz="2800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EE3F00-D5C3-4C5B-99CA-383C8FC9F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09" y="2486621"/>
            <a:ext cx="7875547" cy="1098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75F2A0-4097-4794-918D-760610EA642A}"/>
              </a:ext>
            </a:extLst>
          </p:cNvPr>
          <p:cNvSpPr txBox="1"/>
          <p:nvPr/>
        </p:nvSpPr>
        <p:spPr>
          <a:xfrm>
            <a:off x="698608" y="4236362"/>
            <a:ext cx="7703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RMSE OF RANDOM FOREST USING GRID SEARCH : 0.19644</a:t>
            </a:r>
          </a:p>
        </p:txBody>
      </p:sp>
    </p:spTree>
    <p:extLst>
      <p:ext uri="{BB962C8B-B14F-4D97-AF65-F5344CB8AC3E}">
        <p14:creationId xmlns:p14="http://schemas.microsoft.com/office/powerpoint/2010/main" val="229915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81F1-5B68-424C-AC24-F3D3A445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GOAL</a:t>
            </a:r>
            <a:r>
              <a:rPr lang="en-US" dirty="0"/>
              <a:t>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8F6B-EBF2-491C-AABD-3840CE0E2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515600" cy="3849624"/>
          </a:xfrm>
        </p:spPr>
        <p:txBody>
          <a:bodyPr>
            <a:normAutofit/>
          </a:bodyPr>
          <a:lstStyle/>
          <a:p>
            <a:pPr algn="just"/>
            <a:r>
              <a:rPr lang="en-US" sz="2800" i="0" dirty="0">
                <a:effectLst/>
              </a:rPr>
              <a:t>Analyze diamonds by their cut, color, clarity, price, and other attributes. </a:t>
            </a:r>
            <a:r>
              <a:rPr lang="en-US" sz="2800" b="0" i="0" dirty="0">
                <a:effectLst/>
              </a:rPr>
              <a:t>This classic dataset contains the prices and other attributes of almost 54,000 diamonds.</a:t>
            </a:r>
            <a:endParaRPr lang="en-US" sz="2800" i="0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05CF9-DCE8-4169-8A8F-ED2E203C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56C0A-C7D9-4F16-9481-AF82EB3E1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397D5-7AB4-451C-B0DA-F5D74093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400" y="3809907"/>
            <a:ext cx="3214255" cy="2142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7165F-DE9B-4EED-B8E0-AEBB85AFD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01"/>
          <a:stretch/>
        </p:blipFill>
        <p:spPr>
          <a:xfrm>
            <a:off x="2094345" y="3808537"/>
            <a:ext cx="3449781" cy="2144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2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463F33-B2A4-49E7-B040-33658106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67C21-E73E-4CD4-93AD-4D455521D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F1339-5461-4BE7-B20B-330F2F67BBAB}"/>
              </a:ext>
            </a:extLst>
          </p:cNvPr>
          <p:cNvSpPr txBox="1"/>
          <p:nvPr/>
        </p:nvSpPr>
        <p:spPr>
          <a:xfrm>
            <a:off x="728870" y="954156"/>
            <a:ext cx="2968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4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F4973-8D2E-4412-AEC2-C9B8E7B51CC7}"/>
              </a:ext>
            </a:extLst>
          </p:cNvPr>
          <p:cNvSpPr txBox="1"/>
          <p:nvPr/>
        </p:nvSpPr>
        <p:spPr>
          <a:xfrm>
            <a:off x="728869" y="1763403"/>
            <a:ext cx="84548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RANDOM FOREST (USING RANDOM SEARCH)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FBEC47-A1F0-4479-818D-E3AA0E21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02" y="2927296"/>
            <a:ext cx="6077798" cy="971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4D1058-DCD4-4F56-829B-C216CDD493B9}"/>
              </a:ext>
            </a:extLst>
          </p:cNvPr>
          <p:cNvSpPr txBox="1"/>
          <p:nvPr/>
        </p:nvSpPr>
        <p:spPr>
          <a:xfrm>
            <a:off x="805602" y="4422681"/>
            <a:ext cx="6986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RMSE OF RANDOM FOREST USING RANDOM SEARCH : 0.19644</a:t>
            </a:r>
          </a:p>
        </p:txBody>
      </p:sp>
    </p:spTree>
    <p:extLst>
      <p:ext uri="{BB962C8B-B14F-4D97-AF65-F5344CB8AC3E}">
        <p14:creationId xmlns:p14="http://schemas.microsoft.com/office/powerpoint/2010/main" val="649313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9C5CD-4029-416E-9CA0-6D9B4E7A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2A7FD1-AA09-40C2-8F1E-9D0EAEB8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BBFF8-B06F-4F20-B03A-453636FA477A}"/>
              </a:ext>
            </a:extLst>
          </p:cNvPr>
          <p:cNvSpPr txBox="1"/>
          <p:nvPr/>
        </p:nvSpPr>
        <p:spPr>
          <a:xfrm>
            <a:off x="848139" y="795130"/>
            <a:ext cx="3008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 5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B6072-4512-4660-91F2-A9183159F522}"/>
              </a:ext>
            </a:extLst>
          </p:cNvPr>
          <p:cNvSpPr txBox="1"/>
          <p:nvPr/>
        </p:nvSpPr>
        <p:spPr>
          <a:xfrm>
            <a:off x="848139" y="161763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BAGGING – 300 TREES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B59DF1-28F3-4AB9-B489-34DAF6D3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29" y="855957"/>
            <a:ext cx="6592220" cy="523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3C5F3-91FF-46D5-BD86-2E105F671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" r="1167"/>
          <a:stretch/>
        </p:blipFill>
        <p:spPr>
          <a:xfrm>
            <a:off x="967410" y="2266512"/>
            <a:ext cx="7977808" cy="33056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C7815A-CDAC-469C-B6B1-6CFFA7825A61}"/>
              </a:ext>
            </a:extLst>
          </p:cNvPr>
          <p:cNvSpPr txBox="1"/>
          <p:nvPr/>
        </p:nvSpPr>
        <p:spPr>
          <a:xfrm>
            <a:off x="9329531" y="3596164"/>
            <a:ext cx="2209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RMSE OF BAGGING : 0.1967</a:t>
            </a:r>
          </a:p>
        </p:txBody>
      </p:sp>
    </p:spTree>
    <p:extLst>
      <p:ext uri="{BB962C8B-B14F-4D97-AF65-F5344CB8AC3E}">
        <p14:creationId xmlns:p14="http://schemas.microsoft.com/office/powerpoint/2010/main" val="323301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348C9E-55DC-4EA9-A030-32954B36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52F6D-175E-45F0-9D1A-9452BF73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956CA-E5D6-4451-BD84-8290B163EF46}"/>
              </a:ext>
            </a:extLst>
          </p:cNvPr>
          <p:cNvSpPr txBox="1"/>
          <p:nvPr/>
        </p:nvSpPr>
        <p:spPr>
          <a:xfrm>
            <a:off x="715616" y="3067619"/>
            <a:ext cx="6374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THANKS FOR VIEWING MY WORK!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833C3-AA00-4ED2-80F8-2C44C344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13" y="1816423"/>
            <a:ext cx="3810029" cy="30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8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2754-0DAD-465A-800D-09EA58DF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MY LEARNING 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B190-DE14-4E2E-987D-222053F63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Concept of Bagging</a:t>
            </a:r>
          </a:p>
          <a:p>
            <a:r>
              <a:rPr lang="en-US" sz="2800" dirty="0"/>
              <a:t>Algorithms based on bagging</a:t>
            </a:r>
          </a:p>
          <a:p>
            <a:r>
              <a:rPr lang="en-US" sz="2800" dirty="0"/>
              <a:t>Model Building – Decision tree, Random forest</a:t>
            </a:r>
          </a:p>
          <a:p>
            <a:r>
              <a:rPr lang="en-US" sz="2800" dirty="0"/>
              <a:t>Random forest using Grid Search </a:t>
            </a:r>
          </a:p>
          <a:p>
            <a:r>
              <a:rPr lang="en-US" sz="2800" dirty="0"/>
              <a:t>Random forest using Random Search</a:t>
            </a:r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C5242-02B1-4C60-8EEF-CED9C198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4C3D6-3425-4E7C-BCB3-511D20B0B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47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617D9-51ED-4196-B79D-6136A0CF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9224"/>
            <a:ext cx="10058400" cy="1371600"/>
          </a:xfrm>
        </p:spPr>
        <p:txBody>
          <a:bodyPr/>
          <a:lstStyle/>
          <a:p>
            <a:r>
              <a:rPr lang="en-US" u="sng" dirty="0"/>
              <a:t>VARIABLES INVOLVED 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DD587-6A6C-4B26-8E28-E230A77B8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/>
              <a:t>Price : price in US dollars (\$326--\$18,823)</a:t>
            </a:r>
          </a:p>
          <a:p>
            <a:endParaRPr lang="en-US" sz="1800" b="1" dirty="0"/>
          </a:p>
          <a:p>
            <a:r>
              <a:rPr lang="en-US" sz="1800" b="1" dirty="0"/>
              <a:t>carat : weight of the diamond (0.2--5.01)</a:t>
            </a:r>
          </a:p>
          <a:p>
            <a:endParaRPr lang="en-US" sz="1800" b="1" dirty="0"/>
          </a:p>
          <a:p>
            <a:r>
              <a:rPr lang="en-US" sz="1800" b="1" dirty="0"/>
              <a:t>cut :quality of the cut (Fair, Good, Very Good, Premium, Ideal)</a:t>
            </a:r>
          </a:p>
          <a:p>
            <a:endParaRPr lang="en-US" sz="1800" b="1" dirty="0"/>
          </a:p>
          <a:p>
            <a:r>
              <a:rPr lang="en-US" sz="1800" b="1" dirty="0"/>
              <a:t>Color : diamond color, from J (worst) to D (best)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b="1" dirty="0"/>
              <a:t>table : width of top of diamond relative to widest point (43--95)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10320-B4D7-4730-A8B6-D591A017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Amrutha S - amrutha.sathisan@gmail.com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331EC-CC12-4AB7-85B5-BC351B74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43849-9119-415D-A542-DDBD83712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4" t="25253" r="27954" b="14950"/>
          <a:stretch/>
        </p:blipFill>
        <p:spPr>
          <a:xfrm>
            <a:off x="6883400" y="649224"/>
            <a:ext cx="4397883" cy="2992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7919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0758-718C-4640-A038-0C556E0C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VARIABLES INVOLVED </a:t>
            </a:r>
            <a:r>
              <a:rPr lang="en-US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5E14-A906-4D52-BFD7-90BE8A8AA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sz="1800" b="1" i="0" dirty="0">
                <a:effectLst/>
              </a:rPr>
              <a:t>clarity a measurement of how clear the diamond is (I1 (worst), SI2, SI1, VS2, VS1, VVS2, VVS1, IF (best))</a:t>
            </a:r>
          </a:p>
          <a:p>
            <a:pPr algn="l" fontAlgn="base"/>
            <a:r>
              <a:rPr lang="en-US" sz="1800" b="1" i="0" dirty="0">
                <a:effectLst/>
              </a:rPr>
              <a:t>x length in mm (0--10.74)</a:t>
            </a:r>
          </a:p>
          <a:p>
            <a:pPr algn="l" fontAlgn="base"/>
            <a:r>
              <a:rPr lang="en-US" sz="1800" b="1" i="0" dirty="0">
                <a:effectLst/>
              </a:rPr>
              <a:t>y width in mm (0--58.9)</a:t>
            </a:r>
          </a:p>
          <a:p>
            <a:pPr algn="l" fontAlgn="base"/>
            <a:r>
              <a:rPr lang="en-US" sz="1800" b="1" i="0" dirty="0">
                <a:effectLst/>
              </a:rPr>
              <a:t>z depth in mm (0--31.8)</a:t>
            </a:r>
          </a:p>
          <a:p>
            <a:pPr algn="l" fontAlgn="base"/>
            <a:r>
              <a:rPr lang="en-US" sz="1800" b="1" i="0" dirty="0">
                <a:effectLst/>
              </a:rPr>
              <a:t>depth total depth percentage = </a:t>
            </a:r>
          </a:p>
          <a:p>
            <a:pPr marL="0" indent="0" algn="l" fontAlgn="base">
              <a:buNone/>
            </a:pPr>
            <a:r>
              <a:rPr lang="en-US" sz="1800" b="1" dirty="0"/>
              <a:t>      </a:t>
            </a:r>
            <a:r>
              <a:rPr lang="en-US" sz="1800" b="1" i="0" dirty="0">
                <a:effectLst/>
              </a:rPr>
              <a:t>z / mean(x, y) = 2 * z / (x + y) (43--79)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D3383-2C00-4B91-9418-D2B1D124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B9A3B-35CC-4525-9675-7F408720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B941B-476D-4693-8DE9-10DBB5A35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36" y="2582349"/>
            <a:ext cx="4584589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7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30A87-4A5A-4AC6-944C-4D837E453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A673A-ACCA-4ECD-BAE0-49B7530D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EC4F1-9025-4CA7-91C0-F84E29C49A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2837" y="642938"/>
            <a:ext cx="10058400" cy="1371600"/>
          </a:xfrm>
        </p:spPr>
        <p:txBody>
          <a:bodyPr/>
          <a:lstStyle/>
          <a:p>
            <a:r>
              <a:rPr lang="en-US" u="sng" dirty="0"/>
              <a:t>DATASET</a:t>
            </a:r>
            <a:r>
              <a:rPr lang="en-US" dirty="0"/>
              <a:t>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FBEC1-5CAE-4A16-BBD5-23A13C05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7" y="2556757"/>
            <a:ext cx="5473714" cy="1744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043CD-62B6-427A-A71E-CA55672C9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684" y="1715348"/>
            <a:ext cx="3720553" cy="37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5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5FB4E-69E1-4397-9CC9-4A5DF9CC7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0D5BC-C004-4F62-ABAF-4BA1E450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BA65C-6EF5-4E8E-9868-29D818E863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573665"/>
            <a:ext cx="10058400" cy="1371600"/>
          </a:xfrm>
        </p:spPr>
        <p:txBody>
          <a:bodyPr/>
          <a:lstStyle/>
          <a:p>
            <a:r>
              <a:rPr lang="en-US" u="sng" dirty="0"/>
              <a:t>DATA MANIPULATION 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B3A4B-7F2B-46C1-AB10-B58B0A761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34428"/>
            <a:ext cx="8380884" cy="908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B1C53-05B3-4070-B1AB-3C0684EF7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206028"/>
            <a:ext cx="6477904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1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22E4C1-CE14-41AB-AF33-9E6A10904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DATA MANIPULATION </a:t>
            </a:r>
            <a:r>
              <a:rPr lang="en-US" dirty="0"/>
              <a:t>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68BA4-1941-4C89-81E5-164ED0AA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FEF47-3277-4731-AF5C-E30FDED3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69D3B-BB98-47D2-B34C-A5F1D3ACC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24140"/>
            <a:ext cx="7735380" cy="1200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6B4AF7-733E-41CB-B20A-2230E3ABE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011055"/>
            <a:ext cx="1408050" cy="7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7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0F84-590F-40F1-96C3-734669FFC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83" y="658694"/>
            <a:ext cx="10058400" cy="1371600"/>
          </a:xfrm>
        </p:spPr>
        <p:txBody>
          <a:bodyPr/>
          <a:lstStyle/>
          <a:p>
            <a:r>
              <a:rPr lang="en-US" u="sng" dirty="0"/>
              <a:t>DATA MANIPULATION </a:t>
            </a:r>
            <a:r>
              <a:rPr lang="en-US" dirty="0"/>
              <a:t>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6E759-5871-4605-BD67-C42CD360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Amrutha S - amrutha.sathisan@gmail.com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C6C7A-7BA2-4137-8AAA-B5B5D803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FF7A3-77AF-49D6-85C0-F8F995758846}"/>
              </a:ext>
            </a:extLst>
          </p:cNvPr>
          <p:cNvSpPr txBox="1"/>
          <p:nvPr/>
        </p:nvSpPr>
        <p:spPr>
          <a:xfrm>
            <a:off x="694083" y="2105154"/>
            <a:ext cx="275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Label encoding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F799D-CEE2-412F-9203-C7122860B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5" r="3941" b="5765"/>
          <a:stretch/>
        </p:blipFill>
        <p:spPr>
          <a:xfrm>
            <a:off x="636104" y="3062981"/>
            <a:ext cx="4360130" cy="137160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D43B8AE-B26A-43D7-A75D-DAD8183DB28E}"/>
              </a:ext>
            </a:extLst>
          </p:cNvPr>
          <p:cNvSpPr/>
          <p:nvPr/>
        </p:nvSpPr>
        <p:spPr>
          <a:xfrm>
            <a:off x="5243995" y="3429000"/>
            <a:ext cx="1704010" cy="848002"/>
          </a:xfrm>
          <a:prstGeom prst="rightArrow">
            <a:avLst>
              <a:gd name="adj1" fmla="val 58573"/>
              <a:gd name="adj2" fmla="val 571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 Encoding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0C9DE8-A511-4DAC-8240-E41928D39156}"/>
              </a:ext>
            </a:extLst>
          </p:cNvPr>
          <p:cNvSpPr txBox="1"/>
          <p:nvPr/>
        </p:nvSpPr>
        <p:spPr>
          <a:xfrm>
            <a:off x="1536701" y="4646983"/>
            <a:ext cx="2438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8D22F"/>
                </a:highlight>
              </a:rPr>
              <a:t>BEFORE LABEL ENCODING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A9D26E-1F1D-4B9B-943D-041919E3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766" y="3058735"/>
            <a:ext cx="4209607" cy="15885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0464D0-D0A0-4703-BFF6-AEE6A5BDB310}"/>
              </a:ext>
            </a:extLst>
          </p:cNvPr>
          <p:cNvSpPr txBox="1"/>
          <p:nvPr/>
        </p:nvSpPr>
        <p:spPr>
          <a:xfrm>
            <a:off x="8216902" y="4800871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8D22F"/>
                </a:highlight>
              </a:rPr>
              <a:t>AFTER LABEL ENCODING</a:t>
            </a:r>
          </a:p>
        </p:txBody>
      </p:sp>
    </p:spTree>
    <p:extLst>
      <p:ext uri="{BB962C8B-B14F-4D97-AF65-F5344CB8AC3E}">
        <p14:creationId xmlns:p14="http://schemas.microsoft.com/office/powerpoint/2010/main" val="1801936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{F111D08C-BF0E-4830-AC69-299BC1BD62BD}tf78438558_win32</Template>
  <TotalTime>1132</TotalTime>
  <Words>831</Words>
  <Application>Microsoft Office PowerPoint</Application>
  <PresentationFormat>Widescreen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Garamond</vt:lpstr>
      <vt:lpstr>Helvetica Neue</vt:lpstr>
      <vt:lpstr>SavonVTI</vt:lpstr>
      <vt:lpstr>Diamond price prediction</vt:lpstr>
      <vt:lpstr>GOAL :</vt:lpstr>
      <vt:lpstr>MY LEARNING :</vt:lpstr>
      <vt:lpstr>VARIABLES INVOLVED :</vt:lpstr>
      <vt:lpstr>VARIABLES INVOLVED : </vt:lpstr>
      <vt:lpstr>DATASET :</vt:lpstr>
      <vt:lpstr>DATA MANIPULATION :</vt:lpstr>
      <vt:lpstr>DATA MANIPULATION :</vt:lpstr>
      <vt:lpstr>DATA MANIPULATION :</vt:lpstr>
      <vt:lpstr>EDA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BUILDING :  MODEL 1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 price prediction</dc:title>
  <dc:creator>User</dc:creator>
  <cp:lastModifiedBy>User</cp:lastModifiedBy>
  <cp:revision>1</cp:revision>
  <dcterms:created xsi:type="dcterms:W3CDTF">2022-03-10T10:27:57Z</dcterms:created>
  <dcterms:modified xsi:type="dcterms:W3CDTF">2022-03-11T05:20:45Z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